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Hi, this is my powerpoint on neural network models for object recognition by Courtney Sommerville. So lets begin.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Why do we use CNNs for the CIFAR-10 dataset?</a:t>
            </a:r>
          </a:p>
          <a:p>
            <a:pPr/>
            <a:r>
              <a:t>We use it for multiple reasons and these reasons can be because it has preservation of spatial hierarchy. It also has a parameter sharing and efficiency. It has depth utilisation and efficiency and it also has adaptability to image data. All of these things making it very useful for the dataset.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So from model 1 architecture we can see the total parameter is 167,562. </a:t>
            </a:r>
          </a:p>
          <a:p>
            <a:pPr/>
            <a:r>
              <a:t>We can also see the initial layer consists of conv2D with. 32 filters and these are 3x3 and also maxpooling2D.</a:t>
            </a:r>
          </a:p>
          <a:p>
            <a:pPr/>
            <a:r>
              <a:t>Increasing complexety of conv2D with increasing numbers of filters at 64 followed by maxpooling2D again. </a:t>
            </a:r>
          </a:p>
          <a:p>
            <a:pPr/>
            <a:r>
              <a:t>Feature flattening consists of flattening the layers to convert the 2D feature to a 1D feature which is needed to fully connect the layers.</a:t>
            </a:r>
          </a:p>
          <a:p>
            <a:pPr/>
            <a:r>
              <a:t>The fully connected layers with a dense layer of 64 neurons to be able to process the flattened feature. </a:t>
            </a:r>
          </a:p>
          <a:p>
            <a:pPr/>
            <a:r>
              <a:t>Output layer with a dense layer of 10 neurons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Model 2 architecture, the values are no different due to the low number of epochs. There is no difference between model 1 and model 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So as we can see from model 1 the Epochs = 10, and the batch size is 64, so the model is overfitting, there is a big gap between training and validation accuracy. For the accuracy over epochs both the training and validation accuracy increases but the training accuracy increases higher and faster than the validation accuracy. For the loss over epochs the training loss drops of suddenly where as the validation loss drops of slowly, goes back up a little and drops again before finally going back up slightly. </a:t>
            </a:r>
          </a:p>
          <a:p>
            <a:pPr/>
            <a:r>
              <a:t>For model 2 the Epochs = 20, and the batch size is 64, meaning the model is overfitting, the model is learning from the noise rather than generalising it. For the accuracy over epochs the training accuracy jumps up quite quickly and very high, whereas the validation accuracy goes slightly up and down continuously along the line. For the loss over epochs the training loss drops suddenly and curves down where as the validation loss drops slightly before slowly climbing all the way up.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So as we can see from the classification report, the higher the epochs the higher the accuracy begins to climb up the graph. </a:t>
            </a:r>
          </a:p>
          <a:p>
            <a:pPr/>
            <a:r>
              <a:t>Accuracy in blue climbs much higher than value accuracy in orange which seems to stay at a steady pace all the way along the graph only slightly rising.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So as we can see from the confusion matrix Cats are misclassified as dog and frog.</a:t>
            </a:r>
          </a:p>
          <a:p>
            <a:pPr/>
            <a:r>
              <a:t>Also Cat seems to be a problematic class, causing a few problems.</a:t>
            </a:r>
          </a:p>
          <a:p>
            <a:pPr/>
            <a:r>
              <a:t>There is high positive rates in frog, airplane and automobiles. </a:t>
            </a:r>
          </a:p>
          <a:p>
            <a:pPr/>
          </a:p>
          <a:p>
            <a:pPr/>
          </a:p>
          <a:p>
            <a:pPr/>
          </a:p>
          <a:p>
            <a:pPr/>
            <a:r>
              <a:t>Rewrite this///////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So recent advancements in neural networks, they have advanced significantly within recent years. Transfer learning has reduced training time and to has improved accuracy. The attention mechanisms enhance feature focus in images. New architectures like vision transformers are competitive and unsupervised learning expands accessibility with limited data. With all this object recognition accuracy has improved by over 30% within the last 5 years. This is all fantastic work and is probably going to advance even more in the next coming years.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My recommendation is that I recommend enhanced feature engineering, I also recommend more algorithm tuning and also some more advanced techniques that include deeper layers to enable better capturing of subtler distinctions between the different classes.</a:t>
            </a:r>
          </a:p>
          <a:p>
            <a:pPr/>
          </a:p>
          <a:p>
            <a:pPr/>
            <a:r>
              <a:t>The conclusion of this that challenges that can occur during training consist of overfitting and computational and time demands. Also the effectiveness of CNN in image recognition is considered good. But everything can be improved and it will become more advanced in the coming years.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Thanks for watching.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So before we begin anywhere lets answer a few questions on neural networks. </a:t>
            </a:r>
          </a:p>
          <a:p>
            <a:pPr/>
            <a:r>
              <a:t>So first what are neural networks? Neural networks are models, and these models are inspired by the human brain, it processes information through interconnected nodes. These nodes are what transmit and process data effectively. </a:t>
            </a:r>
          </a:p>
          <a:p>
            <a:pPr/>
            <a:r>
              <a:t>What is pattern recognition in neural networks? So Neural networks learn to recognise patterns and from data inputs they then use this to make decisions and this enhances their utility.</a:t>
            </a:r>
          </a:p>
          <a:p>
            <a:pPr/>
            <a:r>
              <a:t>What are the applications of neural networks? Neural networks commonly used in image recognition but can also be used in natural language processing and various other applications. </a:t>
            </a:r>
          </a:p>
          <a:p>
            <a:pPr/>
            <a:r>
              <a:t>What is the impact of big data? These days with the huge rise in big data it has accelerated the adoption and development for neural networks, these networks can be trained when using large datasets to help with identifying features and it has a high accuracy.</a:t>
            </a:r>
          </a:p>
          <a:p>
            <a:pPr/>
            <a:r>
              <a:t>What is the importance of understanding neural networks? Understanding neural networks is important because to be able to grasp at least the basics is crucial for understanding and using the data, it is also crucial for comprehending their role in object recognition.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In 2009 the CIFAR-10 dataset was collected by 3 people called  Alex krizhevsky, Vinod Nair and Geoffrey Hinton. This data set contains 60,000 images and the images are 32 x 32 pixels. There are 3 RGB colours and there are 10 classess for example airplane automobile bird car deer dog frog horse ship and truck and each containing 6000 images.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data is split into three datasets, these are training, test and validation, within these datasets the training set contains 40000 images, while both the test and validation set contain 10000 images. </a:t>
            </a:r>
          </a:p>
          <a:p>
            <a:pPr/>
            <a:r>
              <a:t>The training set is used to train the model, this allows it to learn from a range of examples. </a:t>
            </a:r>
          </a:p>
          <a:p>
            <a:pPr/>
            <a:r>
              <a:t>The test set is used to provide an unbiased evaluation and it helps to presents the real world in terms of its application and its effectiveness towards the model. </a:t>
            </a:r>
          </a:p>
          <a:p>
            <a:pPr/>
            <a:r>
              <a:t>The validation set is used to fine tune the model parameters and also to help prevent overfitting, it also acts as a check during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Data preprocessing, normalisation. So what is the purpose? The purpose of the normalisation process is done to adjust the pixel values, this ensures the images range from 0 to 1 rather than 0 to 225.</a:t>
            </a:r>
          </a:p>
          <a:p>
            <a:pPr/>
            <a:r>
              <a:t>This moves us on to what is the method? The method is done by dividing each pixel by 225 it changes the scale from 0, 255 to 0, 1.</a:t>
            </a:r>
          </a:p>
          <a:p>
            <a:pPr/>
            <a:r>
              <a:t>And finally what is the impact? The impact this has is it helps to reduce model sensitivity therefore speeds up learning, as the neural network process input uses small weight values and if they are large values it disrupts or slows down the learning process, this is why we need to get the values to a smaller scale.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Data preprocessing, one hot encoding. What is the purpose? </a:t>
            </a:r>
          </a:p>
          <a:p>
            <a:pPr/>
            <a:r>
              <a:t>The purpose of this is to be able to turn categorical class labels into a binary matrix representation. In this case it turns a single integer label into a 10 element binary vector. In this index corresponding to the class label is set to 1 and all the others are set to 0.</a:t>
            </a:r>
          </a:p>
          <a:p>
            <a:pPr/>
            <a:r>
              <a:t>This moves us onto what is the method? The method is done by converting the class labels into a binary vector with all the zeros except 1 which is located at the index of a class label.</a:t>
            </a:r>
          </a:p>
          <a:p>
            <a:pPr/>
            <a:r>
              <a:t>The impact this has is it allows the training and evaluation metrics to become more interpretable by transforming the labels into a format that is more suitable for this classification task.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Model training, artificial neural networks. </a:t>
            </a:r>
          </a:p>
          <a:p>
            <a:pPr/>
            <a:r>
              <a:t>What is a ANN?</a:t>
            </a:r>
          </a:p>
          <a:p>
            <a:pPr/>
            <a:r>
              <a:t>So when it comes to artificial neural networks also known as ANN these are models that resemble the structure and function of biological neural networks like in the human brain. They work in the same way. </a:t>
            </a:r>
          </a:p>
          <a:p>
            <a:pPr/>
            <a:r>
              <a:t>What makes up ANN?</a:t>
            </a:r>
          </a:p>
          <a:p>
            <a:pPr/>
            <a:r>
              <a:t>A ANN is made up of connected nodes which are called artificial neurons and these are connected by what’s called edges, and these edges resemble synapses. </a:t>
            </a:r>
          </a:p>
          <a:p>
            <a:pPr/>
            <a:r>
              <a:t>How does the ANN work? </a:t>
            </a:r>
          </a:p>
          <a:p>
            <a:pPr/>
            <a:r>
              <a:t>After each neutron receives a signal from connected neurons it then processes them to send a signal to other connected neurons. The output of each of these neurons is computed by non-linear function and this is from the sum of its inputs and these are called the activations functions. To determine the strength of each signal is depends on weight and the weight adjusts throughout the learning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So to understand the mechanics of neural networks we must understand the different layers. </a:t>
            </a:r>
          </a:p>
          <a:p>
            <a:pPr/>
            <a:r>
              <a:t>A typical neural network has three layers, the input layer, the hidden layer and the output layer as shown in the image above. However if a network has at least two hidden layers it is usually called a deep neural network.</a:t>
            </a:r>
          </a:p>
          <a:p>
            <a:pPr/>
            <a:r>
              <a:t>The first layer is the input layer, this layer receives the raw data and is therefore the starting point for processing. </a:t>
            </a:r>
          </a:p>
          <a:p>
            <a:pPr/>
            <a:r>
              <a:t>The second layer is the hidden layers, this layer processes the data using weights and activation functions, this helps to enable the network to learn complex platforms. The next layer is neuron activation, each neuron calculates a weighted sum of the input and it applies an activation function to determine the output. Next is backpropagotion, this is where the weight is adjusted to minimise predication error, and the final layer is the output layer, it provides the final predictions or classifications and this is based on the processed data from the hidden layers.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What’s the purpose of the convolution neural network?</a:t>
            </a:r>
          </a:p>
          <a:p>
            <a:pPr/>
            <a:r>
              <a:t>Also known as CNN the convolution neural network was engineers to be able to automatically and adaptively learn multiple things at once and this can include features from low level details all the up to high level patterning. </a:t>
            </a:r>
          </a:p>
          <a:p>
            <a:pPr/>
            <a:r>
              <a:t>What does CNN consist of?</a:t>
            </a:r>
          </a:p>
          <a:p>
            <a:pPr/>
            <a:r>
              <a:t>CNN consists of different layers, these layers include input, convolution, rectified linear unit, pooling, fully connected and finally output layer. These layers all make up the CNN. </a:t>
            </a:r>
          </a:p>
          <a:p>
            <a:pPr/>
            <a:r>
              <a:t>The input layer consists of images, convolution consists of applying filters and this creates feature maps, the rectified linear unit is to increase the images non-linearity and helps to improve the feature extraction, pooling is to help reduce the spatial size of the feature map, and fully connected is taking in a input volume and it outputs the N-dimentional vector where N is the number of classes being scored in the classifier, finally finishing with the output layer.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ww.cs.toronto.edu/~kriz/cifar.html" TargetMode="External"/><Relationship Id="rId4" Type="http://schemas.openxmlformats.org/officeDocument/2006/relationships/hyperlink" Target="https://learning.oreilly.com/library/view/practical-convolutional-neural" TargetMode="External"/><Relationship Id="rId5" Type="http://schemas.openxmlformats.org/officeDocument/2006/relationships/hyperlink" Target="https://en.wikipedia.org/wiki/Neural_network_(machine_learnin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Neural network models for object recognition"/>
          <p:cNvSpPr txBox="1"/>
          <p:nvPr>
            <p:ph type="ctrTitle"/>
          </p:nvPr>
        </p:nvSpPr>
        <p:spPr>
          <a:prstGeom prst="rect">
            <a:avLst/>
          </a:prstGeom>
        </p:spPr>
        <p:txBody>
          <a:bodyPr/>
          <a:lstStyle/>
          <a:p>
            <a:pPr/>
            <a:r>
              <a:t>Neural network models for object recognition</a:t>
            </a:r>
          </a:p>
        </p:txBody>
      </p:sp>
      <p:sp>
        <p:nvSpPr>
          <p:cNvPr id="152" name="By Courtney Sommerville"/>
          <p:cNvSpPr txBox="1"/>
          <p:nvPr>
            <p:ph type="subTitle" sz="quarter" idx="1"/>
          </p:nvPr>
        </p:nvSpPr>
        <p:spPr>
          <a:prstGeom prst="rect">
            <a:avLst/>
          </a:prstGeom>
        </p:spPr>
        <p:txBody>
          <a:bodyPr/>
          <a:lstStyle/>
          <a:p>
            <a:pPr/>
            <a:r>
              <a:t>By Courtney Sommerville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Why do we use CNNs for the CIFAR-10 dataset?"/>
          <p:cNvSpPr txBox="1"/>
          <p:nvPr/>
        </p:nvSpPr>
        <p:spPr>
          <a:xfrm>
            <a:off x="1206500" y="2355185"/>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Why do we use CNNs for the CIFAR-10 dataset?</a:t>
            </a:r>
          </a:p>
        </p:txBody>
      </p:sp>
      <p:sp>
        <p:nvSpPr>
          <p:cNvPr id="206" name="Model Training"/>
          <p:cNvSpPr txBox="1"/>
          <p:nvPr/>
        </p:nvSpPr>
        <p:spPr>
          <a:xfrm>
            <a:off x="1206500" y="823391"/>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Model Training </a:t>
            </a:r>
          </a:p>
        </p:txBody>
      </p:sp>
      <p:sp>
        <p:nvSpPr>
          <p:cNvPr id="207" name="It has preservation of spatial hierarchy.…"/>
          <p:cNvSpPr txBox="1"/>
          <p:nvPr/>
        </p:nvSpPr>
        <p:spPr>
          <a:xfrm>
            <a:off x="1206500" y="4777239"/>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solidFill>
                  <a:srgbClr val="000000"/>
                </a:solidFill>
              </a:defRPr>
            </a:pPr>
            <a:r>
              <a:t>It has preservation of spatial hierarchy.</a:t>
            </a:r>
          </a:p>
          <a:p>
            <a:pPr marL="609600" indent="-609600" algn="l">
              <a:lnSpc>
                <a:spcPct val="90000"/>
              </a:lnSpc>
              <a:spcBef>
                <a:spcPts val="4500"/>
              </a:spcBef>
              <a:buSzPct val="123000"/>
              <a:buChar char="•"/>
              <a:defRPr sz="4800">
                <a:solidFill>
                  <a:srgbClr val="000000"/>
                </a:solidFill>
              </a:defRPr>
            </a:pPr>
            <a:r>
              <a:t>It has paremeter sharing and efficiency. </a:t>
            </a:r>
          </a:p>
          <a:p>
            <a:pPr marL="609600" indent="-609600" algn="l">
              <a:lnSpc>
                <a:spcPct val="90000"/>
              </a:lnSpc>
              <a:spcBef>
                <a:spcPts val="4500"/>
              </a:spcBef>
              <a:buSzPct val="123000"/>
              <a:buChar char="•"/>
              <a:defRPr sz="4800">
                <a:solidFill>
                  <a:srgbClr val="000000"/>
                </a:solidFill>
              </a:defRPr>
            </a:pPr>
            <a:r>
              <a:t>It has depth utilisation and efficiency.</a:t>
            </a:r>
          </a:p>
          <a:p>
            <a:pPr marL="609600" indent="-609600" algn="l">
              <a:lnSpc>
                <a:spcPct val="90000"/>
              </a:lnSpc>
              <a:spcBef>
                <a:spcPts val="4500"/>
              </a:spcBef>
              <a:buSzPct val="123000"/>
              <a:buChar char="•"/>
              <a:defRPr sz="4800">
                <a:solidFill>
                  <a:srgbClr val="000000"/>
                </a:solidFill>
              </a:defRPr>
            </a:pPr>
            <a:r>
              <a:t>It also has adaptability to image data.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odel 1 Architecture"/>
          <p:cNvSpPr txBox="1"/>
          <p:nvPr/>
        </p:nvSpPr>
        <p:spPr>
          <a:xfrm>
            <a:off x="1206500" y="115029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1194786">
              <a:lnSpc>
                <a:spcPct val="80000"/>
              </a:lnSpc>
              <a:defRPr b="1" spc="-113" sz="5684">
                <a:solidFill>
                  <a:srgbClr val="000000"/>
                </a:solidFill>
              </a:defRPr>
            </a:lvl1pPr>
          </a:lstStyle>
          <a:p>
            <a:pPr/>
            <a:r>
              <a:t>Model 1 Architecture </a:t>
            </a:r>
          </a:p>
        </p:txBody>
      </p:sp>
      <p:pic>
        <p:nvPicPr>
          <p:cNvPr id="212" name="Screenshot 2024-10-21 at 20.54.28.png" descr="Screenshot 2024-10-21 at 20.54.28.png"/>
          <p:cNvPicPr>
            <a:picLocks noChangeAspect="1"/>
          </p:cNvPicPr>
          <p:nvPr/>
        </p:nvPicPr>
        <p:blipFill>
          <a:blip r:embed="rId3">
            <a:extLst/>
          </a:blip>
          <a:srcRect l="6777" t="49309" r="40544" b="16247"/>
          <a:stretch>
            <a:fillRect/>
          </a:stretch>
        </p:blipFill>
        <p:spPr>
          <a:xfrm>
            <a:off x="1252435" y="3297439"/>
            <a:ext cx="21878942" cy="930325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Model 2 Architecture"/>
          <p:cNvSpPr txBox="1"/>
          <p:nvPr/>
        </p:nvSpPr>
        <p:spPr>
          <a:xfrm>
            <a:off x="1206500" y="1326551"/>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1194786">
              <a:lnSpc>
                <a:spcPct val="80000"/>
              </a:lnSpc>
              <a:defRPr b="1" spc="-113" sz="5684">
                <a:solidFill>
                  <a:srgbClr val="000000"/>
                </a:solidFill>
              </a:defRPr>
            </a:lvl1pPr>
          </a:lstStyle>
          <a:p>
            <a:pPr/>
            <a:r>
              <a:t>Model 2 Architecture </a:t>
            </a:r>
          </a:p>
        </p:txBody>
      </p:sp>
      <p:pic>
        <p:nvPicPr>
          <p:cNvPr id="217" name="Screenshot 2024-10-21 at 21.08.23.png" descr="Screenshot 2024-10-21 at 21.08.23.png"/>
          <p:cNvPicPr>
            <a:picLocks noChangeAspect="1"/>
          </p:cNvPicPr>
          <p:nvPr/>
        </p:nvPicPr>
        <p:blipFill>
          <a:blip r:embed="rId3">
            <a:extLst/>
          </a:blip>
          <a:srcRect l="7002" t="47503" r="42113" b="19012"/>
          <a:stretch>
            <a:fillRect/>
          </a:stretch>
        </p:blipFill>
        <p:spPr>
          <a:xfrm>
            <a:off x="1278404" y="3587937"/>
            <a:ext cx="21971133" cy="94026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Screenshot 2024-10-20 at 00.37.29.png" descr="Screenshot 2024-10-20 at 00.37.29.png"/>
          <p:cNvPicPr>
            <a:picLocks noChangeAspect="1"/>
          </p:cNvPicPr>
          <p:nvPr/>
        </p:nvPicPr>
        <p:blipFill>
          <a:blip r:embed="rId3">
            <a:extLst/>
          </a:blip>
          <a:srcRect l="27540" t="35725" r="5131" b="15740"/>
          <a:stretch>
            <a:fillRect/>
          </a:stretch>
        </p:blipFill>
        <p:spPr>
          <a:xfrm>
            <a:off x="735868" y="3405585"/>
            <a:ext cx="10718949" cy="5025040"/>
          </a:xfrm>
          <a:prstGeom prst="rect">
            <a:avLst/>
          </a:prstGeom>
          <a:ln w="12700">
            <a:miter lim="400000"/>
          </a:ln>
        </p:spPr>
      </p:pic>
      <p:pic>
        <p:nvPicPr>
          <p:cNvPr id="222" name="Screenshot 2024-10-20 at 02.19.18.png" descr="Screenshot 2024-10-20 at 02.19.18.png"/>
          <p:cNvPicPr>
            <a:picLocks noChangeAspect="1"/>
          </p:cNvPicPr>
          <p:nvPr/>
        </p:nvPicPr>
        <p:blipFill>
          <a:blip r:embed="rId4">
            <a:extLst/>
          </a:blip>
          <a:srcRect l="7349" t="34962" r="26006" b="17071"/>
          <a:stretch>
            <a:fillRect/>
          </a:stretch>
        </p:blipFill>
        <p:spPr>
          <a:xfrm>
            <a:off x="11576456" y="7447477"/>
            <a:ext cx="12492288" cy="5847359"/>
          </a:xfrm>
          <a:prstGeom prst="rect">
            <a:avLst/>
          </a:prstGeom>
          <a:ln w="12700">
            <a:miter lim="400000"/>
          </a:ln>
        </p:spPr>
      </p:pic>
      <p:sp>
        <p:nvSpPr>
          <p:cNvPr id="223" name="Model 1 and 2 Performance"/>
          <p:cNvSpPr txBox="1"/>
          <p:nvPr/>
        </p:nvSpPr>
        <p:spPr>
          <a:xfrm>
            <a:off x="1038994" y="1077359"/>
            <a:ext cx="21971001"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Model 1 and 2 Performance </a:t>
            </a:r>
          </a:p>
        </p:txBody>
      </p:sp>
      <p:sp>
        <p:nvSpPr>
          <p:cNvPr id="224" name="Model 1"/>
          <p:cNvSpPr txBox="1"/>
          <p:nvPr/>
        </p:nvSpPr>
        <p:spPr>
          <a:xfrm>
            <a:off x="729844" y="8634888"/>
            <a:ext cx="2765109"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5500">
                <a:solidFill>
                  <a:srgbClr val="000000"/>
                </a:solidFill>
              </a:defRPr>
            </a:lvl1pPr>
          </a:lstStyle>
          <a:p>
            <a:pPr/>
            <a:r>
              <a:t>Model 1</a:t>
            </a:r>
          </a:p>
        </p:txBody>
      </p:sp>
      <p:sp>
        <p:nvSpPr>
          <p:cNvPr id="225" name="Model 2"/>
          <p:cNvSpPr txBox="1"/>
          <p:nvPr/>
        </p:nvSpPr>
        <p:spPr>
          <a:xfrm>
            <a:off x="12055777" y="6385530"/>
            <a:ext cx="2765108" cy="9449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5500">
                <a:solidFill>
                  <a:srgbClr val="000000"/>
                </a:solidFill>
              </a:defRPr>
            </a:lvl1pPr>
          </a:lstStyle>
          <a:p>
            <a:pPr/>
            <a:r>
              <a:t>Model 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Classification report"/>
          <p:cNvSpPr txBox="1"/>
          <p:nvPr/>
        </p:nvSpPr>
        <p:spPr>
          <a:xfrm>
            <a:off x="1206500" y="2245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Classification report </a:t>
            </a:r>
          </a:p>
        </p:txBody>
      </p:sp>
      <p:pic>
        <p:nvPicPr>
          <p:cNvPr id="230" name="Screenshot 2024-10-21 at 21.21.19.png" descr="Screenshot 2024-10-21 at 21.21.19.png"/>
          <p:cNvPicPr>
            <a:picLocks noChangeAspect="1"/>
          </p:cNvPicPr>
          <p:nvPr/>
        </p:nvPicPr>
        <p:blipFill>
          <a:blip r:embed="rId3">
            <a:extLst/>
          </a:blip>
          <a:srcRect l="7136" t="40848" r="55998" b="15380"/>
          <a:stretch>
            <a:fillRect/>
          </a:stretch>
        </p:blipFill>
        <p:spPr>
          <a:xfrm>
            <a:off x="5697391" y="3406714"/>
            <a:ext cx="12871734" cy="9939563"/>
          </a:xfrm>
          <a:prstGeom prst="rect">
            <a:avLst/>
          </a:prstGeom>
          <a:ln w="12700">
            <a:miter lim="400000"/>
          </a:ln>
        </p:spPr>
      </p:pic>
      <p:sp>
        <p:nvSpPr>
          <p:cNvPr id="231" name="Model Evaluation"/>
          <p:cNvSpPr txBox="1"/>
          <p:nvPr/>
        </p:nvSpPr>
        <p:spPr>
          <a:xfrm>
            <a:off x="1206500" y="696718"/>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Model Evaluation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Confusion Matrix"/>
          <p:cNvSpPr txBox="1"/>
          <p:nvPr/>
        </p:nvSpPr>
        <p:spPr>
          <a:xfrm>
            <a:off x="1206500" y="1088359"/>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Confusion Matrix</a:t>
            </a:r>
          </a:p>
        </p:txBody>
      </p:sp>
      <p:pic>
        <p:nvPicPr>
          <p:cNvPr id="236" name="Screenshot 2024-10-21 at 21.52.29.png" descr="Screenshot 2024-10-21 at 21.52.29.png"/>
          <p:cNvPicPr>
            <a:picLocks noChangeAspect="1"/>
          </p:cNvPicPr>
          <p:nvPr/>
        </p:nvPicPr>
        <p:blipFill>
          <a:blip r:embed="rId3">
            <a:extLst/>
          </a:blip>
          <a:srcRect l="7166" t="39044" r="57210" b="16311"/>
          <a:stretch>
            <a:fillRect/>
          </a:stretch>
        </p:blipFill>
        <p:spPr>
          <a:xfrm>
            <a:off x="4775282" y="2216653"/>
            <a:ext cx="13744404" cy="1120188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cent advancements in Neural Networks"/>
          <p:cNvSpPr txBox="1"/>
          <p:nvPr>
            <p:ph type="title"/>
          </p:nvPr>
        </p:nvSpPr>
        <p:spPr>
          <a:xfrm>
            <a:off x="1206500" y="1452914"/>
            <a:ext cx="21971000" cy="1433164"/>
          </a:xfrm>
          <a:prstGeom prst="rect">
            <a:avLst/>
          </a:prstGeom>
        </p:spPr>
        <p:txBody>
          <a:bodyPr/>
          <a:lstStyle/>
          <a:p>
            <a:pPr/>
            <a:r>
              <a:t>Recent advancements in Neural Networks</a:t>
            </a:r>
          </a:p>
        </p:txBody>
      </p:sp>
      <p:sp>
        <p:nvSpPr>
          <p:cNvPr id="241" name="Neural networks have advanced significantly recently.…"/>
          <p:cNvSpPr txBox="1"/>
          <p:nvPr>
            <p:ph type="body" idx="1"/>
          </p:nvPr>
        </p:nvSpPr>
        <p:spPr>
          <a:prstGeom prst="rect">
            <a:avLst/>
          </a:prstGeom>
        </p:spPr>
        <p:txBody>
          <a:bodyPr/>
          <a:lstStyle/>
          <a:p>
            <a:pPr/>
            <a:r>
              <a:t>Neural networks have advanced significantly recently.</a:t>
            </a:r>
          </a:p>
          <a:p>
            <a:pPr/>
            <a:r>
              <a:t>Transfer learning reduces training time and improves accuracy. </a:t>
            </a:r>
          </a:p>
          <a:p>
            <a:pPr/>
            <a:r>
              <a:t>Attention mechanisms enhance feature focus in images</a:t>
            </a:r>
          </a:p>
          <a:p>
            <a:pPr/>
            <a:r>
              <a:t>New architectures like vision transformers are competitive </a:t>
            </a:r>
          </a:p>
          <a:p>
            <a:pPr/>
            <a:r>
              <a:t>Unsupervised learning expands accessibility with limited data.</a:t>
            </a:r>
          </a:p>
          <a:p>
            <a:pPr/>
            <a:r>
              <a:t>Object recognition accuracy has improved by over 30% in 5 years.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nclusion:…"/>
          <p:cNvSpPr txBox="1"/>
          <p:nvPr/>
        </p:nvSpPr>
        <p:spPr>
          <a:xfrm>
            <a:off x="11398776" y="4248504"/>
            <a:ext cx="12278949"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98500" indent="-698500" algn="l" defTabSz="825500">
              <a:buSzPct val="123000"/>
              <a:buChar char="•"/>
              <a:defRPr b="1" sz="5500">
                <a:solidFill>
                  <a:srgbClr val="000000"/>
                </a:solidFill>
              </a:defRPr>
            </a:pPr>
            <a:r>
              <a:t>Conclusion: </a:t>
            </a:r>
          </a:p>
          <a:p>
            <a:pPr marL="609600" indent="-609600" algn="l">
              <a:lnSpc>
                <a:spcPct val="90000"/>
              </a:lnSpc>
              <a:spcBef>
                <a:spcPts val="4500"/>
              </a:spcBef>
              <a:buSzPct val="123000"/>
              <a:buChar char="•"/>
              <a:defRPr sz="4800">
                <a:solidFill>
                  <a:srgbClr val="000000"/>
                </a:solidFill>
              </a:defRPr>
            </a:pPr>
          </a:p>
          <a:p>
            <a:pPr marL="609600" indent="-609600" algn="l">
              <a:lnSpc>
                <a:spcPct val="90000"/>
              </a:lnSpc>
              <a:spcBef>
                <a:spcPts val="4500"/>
              </a:spcBef>
              <a:buSzPct val="123000"/>
              <a:buChar char="•"/>
              <a:defRPr sz="4800">
                <a:solidFill>
                  <a:srgbClr val="000000"/>
                </a:solidFill>
              </a:defRPr>
            </a:pPr>
            <a:r>
              <a:t>Challenges that can occur during training consist of overfitting and computational and time demands. </a:t>
            </a:r>
          </a:p>
          <a:p>
            <a:pPr marL="609600" indent="-609600" algn="l">
              <a:lnSpc>
                <a:spcPct val="90000"/>
              </a:lnSpc>
              <a:spcBef>
                <a:spcPts val="4500"/>
              </a:spcBef>
              <a:buSzPct val="123000"/>
              <a:buChar char="•"/>
              <a:defRPr sz="4800">
                <a:solidFill>
                  <a:srgbClr val="000000"/>
                </a:solidFill>
              </a:defRPr>
            </a:pPr>
            <a:r>
              <a:t>The effectiveness of CNNs in image recognition is good</a:t>
            </a:r>
          </a:p>
        </p:txBody>
      </p:sp>
      <p:sp>
        <p:nvSpPr>
          <p:cNvPr id="246" name="Recommendation and conclusion"/>
          <p:cNvSpPr txBox="1"/>
          <p:nvPr/>
        </p:nvSpPr>
        <p:spPr>
          <a:xfrm>
            <a:off x="1206500" y="807184"/>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Recommendation and conclusion </a:t>
            </a:r>
          </a:p>
        </p:txBody>
      </p:sp>
      <p:sp>
        <p:nvSpPr>
          <p:cNvPr id="247" name="Recommendation:…"/>
          <p:cNvSpPr txBox="1"/>
          <p:nvPr/>
        </p:nvSpPr>
        <p:spPr>
          <a:xfrm>
            <a:off x="1119310" y="4248504"/>
            <a:ext cx="10311988"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98500" indent="-698500" algn="l" defTabSz="825500">
              <a:buSzPct val="123000"/>
              <a:buChar char="•"/>
              <a:defRPr b="1" sz="5500">
                <a:solidFill>
                  <a:srgbClr val="000000"/>
                </a:solidFill>
              </a:defRPr>
            </a:pPr>
            <a:r>
              <a:t>Recommendation: </a:t>
            </a:r>
          </a:p>
          <a:p>
            <a:pPr marL="609600" indent="-609600" algn="l">
              <a:lnSpc>
                <a:spcPct val="90000"/>
              </a:lnSpc>
              <a:spcBef>
                <a:spcPts val="4500"/>
              </a:spcBef>
              <a:buSzPct val="123000"/>
              <a:buChar char="•"/>
              <a:defRPr sz="4800">
                <a:solidFill>
                  <a:srgbClr val="000000"/>
                </a:solidFill>
              </a:defRPr>
            </a:pPr>
          </a:p>
          <a:p>
            <a:pPr marL="609600" indent="-609600" algn="l">
              <a:lnSpc>
                <a:spcPct val="90000"/>
              </a:lnSpc>
              <a:spcBef>
                <a:spcPts val="4500"/>
              </a:spcBef>
              <a:buSzPct val="123000"/>
              <a:buChar char="•"/>
              <a:defRPr sz="4800">
                <a:solidFill>
                  <a:srgbClr val="000000"/>
                </a:solidFill>
              </a:defRPr>
            </a:pPr>
            <a:r>
              <a:t>I recommend enhanced feature engineering.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ferences"/>
          <p:cNvSpPr txBox="1"/>
          <p:nvPr/>
        </p:nvSpPr>
        <p:spPr>
          <a:xfrm>
            <a:off x="1206500" y="874054"/>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References </a:t>
            </a:r>
          </a:p>
        </p:txBody>
      </p:sp>
      <p:sp>
        <p:nvSpPr>
          <p:cNvPr id="252" name="Krizhevsky,A. (2009) CIFAR-10 and CIFAR-100 datasets. Available from: https://www.cs.toronto.edu/~kriz/cifar.html [accessed 05th October 2024].…"/>
          <p:cNvSpPr txBox="1"/>
          <p:nvPr/>
        </p:nvSpPr>
        <p:spPr>
          <a:xfrm>
            <a:off x="799615" y="3145009"/>
            <a:ext cx="21971001" cy="9707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solidFill>
                  <a:srgbClr val="000000"/>
                </a:solidFill>
              </a:defRPr>
            </a:pPr>
            <a:r>
              <a:t>Krizhevsky,A. (2009) CIFAR-10 and CIFAR-100 datasets. Available from: </a:t>
            </a:r>
            <a:r>
              <a:rPr u="sng">
                <a:hlinkClick r:id="rId3" invalidUrl="" action="" tgtFrame="" tooltip="" history="1" highlightClick="0" endSnd="0"/>
              </a:rPr>
              <a:t>https://www.cs.toronto.edu/~kriz/cifar.html</a:t>
            </a:r>
            <a:r>
              <a:t> [accessed 05th October 2024].</a:t>
            </a:r>
          </a:p>
          <a:p>
            <a:pPr marL="609600" indent="-609600" algn="l">
              <a:lnSpc>
                <a:spcPct val="90000"/>
              </a:lnSpc>
              <a:spcBef>
                <a:spcPts val="4500"/>
              </a:spcBef>
              <a:buSzPct val="123000"/>
              <a:buChar char="•"/>
              <a:defRPr sz="4800">
                <a:solidFill>
                  <a:srgbClr val="000000"/>
                </a:solidFill>
              </a:defRPr>
            </a:pPr>
            <a:r>
              <a:t>Sewer,M. , Karim,M.R. , Pujari,P. (2018). Practical convolutional neural networks. Packt publishing. Available at: </a:t>
            </a:r>
            <a:r>
              <a:rPr u="sng">
                <a:hlinkClick r:id="rId4" invalidUrl="" action="" tgtFrame="" tooltip="" history="1" highlightClick="0" endSnd="0"/>
              </a:rPr>
              <a:t>https://learning.oreilly.com/library/view/practical-convolutional-neural</a:t>
            </a:r>
            <a:r>
              <a:t>/9781788392303/ [ data accessed 07th October 2024].</a:t>
            </a:r>
          </a:p>
          <a:p>
            <a:pPr marL="609600" indent="-609600" algn="l">
              <a:lnSpc>
                <a:spcPct val="90000"/>
              </a:lnSpc>
              <a:spcBef>
                <a:spcPts val="4500"/>
              </a:spcBef>
              <a:buSzPct val="123000"/>
              <a:buChar char="•"/>
              <a:defRPr sz="4800">
                <a:solidFill>
                  <a:srgbClr val="000000"/>
                </a:solidFill>
              </a:defRPr>
            </a:pPr>
            <a:r>
              <a:t>Wikipedia. (2024). Neural network (machine learning). Available at: </a:t>
            </a:r>
            <a:r>
              <a:rPr u="sng">
                <a:hlinkClick r:id="rId5" invalidUrl="" action="" tgtFrame="" tooltip="" history="1" highlightClick="0" endSnd="0"/>
              </a:rPr>
              <a:t>https://en.wikipedia.org/wiki/Neural_network_(machine_learning)</a:t>
            </a:r>
            <a:r>
              <a:t> [data accessed 19th October 2024].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Introduction"/>
          <p:cNvSpPr txBox="1"/>
          <p:nvPr>
            <p:ph type="title"/>
          </p:nvPr>
        </p:nvSpPr>
        <p:spPr>
          <a:xfrm>
            <a:off x="1206500" y="1602280"/>
            <a:ext cx="21971000" cy="1433164"/>
          </a:xfrm>
          <a:prstGeom prst="rect">
            <a:avLst/>
          </a:prstGeom>
        </p:spPr>
        <p:txBody>
          <a:bodyPr/>
          <a:lstStyle/>
          <a:p>
            <a:pPr/>
            <a:r>
              <a:t>Introduction </a:t>
            </a:r>
          </a:p>
        </p:txBody>
      </p:sp>
      <p:sp>
        <p:nvSpPr>
          <p:cNvPr id="157" name="What are neural networks and their structure?…"/>
          <p:cNvSpPr txBox="1"/>
          <p:nvPr>
            <p:ph type="body" idx="1"/>
          </p:nvPr>
        </p:nvSpPr>
        <p:spPr>
          <a:prstGeom prst="rect">
            <a:avLst/>
          </a:prstGeom>
        </p:spPr>
        <p:txBody>
          <a:bodyPr/>
          <a:lstStyle/>
          <a:p>
            <a:pPr/>
            <a:r>
              <a:t>What are neural networks and their structure?</a:t>
            </a:r>
          </a:p>
          <a:p>
            <a:pPr/>
            <a:r>
              <a:t>What is Pattern recognition in neural networks? </a:t>
            </a:r>
          </a:p>
          <a:p>
            <a:pPr/>
            <a:r>
              <a:t>What are the applications of neural networks?</a:t>
            </a:r>
          </a:p>
          <a:p>
            <a:pPr/>
            <a:r>
              <a:t>What is the impact of big data?</a:t>
            </a:r>
          </a:p>
          <a:p>
            <a:pPr/>
            <a:r>
              <a:t>What is the importance of understanding neural networks?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CIFAR-10 Dataset"/>
          <p:cNvSpPr txBox="1"/>
          <p:nvPr>
            <p:ph type="title"/>
          </p:nvPr>
        </p:nvSpPr>
        <p:spPr>
          <a:prstGeom prst="rect">
            <a:avLst/>
          </a:prstGeom>
        </p:spPr>
        <p:txBody>
          <a:bodyPr/>
          <a:lstStyle/>
          <a:p>
            <a:pPr/>
            <a:r>
              <a:t>CIFAR-10 Dataset </a:t>
            </a:r>
          </a:p>
        </p:txBody>
      </p:sp>
      <p:sp>
        <p:nvSpPr>
          <p:cNvPr id="162" name="3 people collected the CIFAR-10 dataset in 2009.…"/>
          <p:cNvSpPr txBox="1"/>
          <p:nvPr>
            <p:ph type="body" sz="half" idx="1"/>
          </p:nvPr>
        </p:nvSpPr>
        <p:spPr>
          <a:xfrm>
            <a:off x="1206500" y="2680216"/>
            <a:ext cx="12421430" cy="9824300"/>
          </a:xfrm>
          <a:prstGeom prst="rect">
            <a:avLst/>
          </a:prstGeom>
        </p:spPr>
        <p:txBody>
          <a:bodyPr/>
          <a:lstStyle/>
          <a:p>
            <a:pPr/>
          </a:p>
          <a:p>
            <a:pPr/>
            <a:r>
              <a:t>3 people collected the CIFAR-10 dataset in 2009.</a:t>
            </a:r>
          </a:p>
          <a:p>
            <a:pPr/>
            <a:r>
              <a:t>It contains 60000 images.</a:t>
            </a:r>
          </a:p>
          <a:p>
            <a:pPr/>
            <a:r>
              <a:t>There are 10 classes. </a:t>
            </a:r>
          </a:p>
          <a:p>
            <a:pPr/>
            <a:r>
              <a:t>The images are 32 x 32 pixels. </a:t>
            </a:r>
          </a:p>
        </p:txBody>
      </p:sp>
      <p:pic>
        <p:nvPicPr>
          <p:cNvPr id="163" name="Screenshot 2024-10-09 at 23.25.39.png" descr="Screenshot 2024-10-09 at 23.25.39.png"/>
          <p:cNvPicPr>
            <a:picLocks noChangeAspect="1"/>
          </p:cNvPicPr>
          <p:nvPr/>
        </p:nvPicPr>
        <p:blipFill>
          <a:blip r:embed="rId3">
            <a:extLst/>
          </a:blip>
          <a:stretch>
            <a:fillRect/>
          </a:stretch>
        </p:blipFill>
        <p:spPr>
          <a:xfrm>
            <a:off x="14333590" y="2520963"/>
            <a:ext cx="9689802" cy="7497818"/>
          </a:xfrm>
          <a:prstGeom prst="rect">
            <a:avLst/>
          </a:prstGeom>
          <a:ln w="12700">
            <a:miter lim="400000"/>
          </a:ln>
          <a:effectLst>
            <a:reflection blurRad="0" stA="38597"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ata Preprocessing"/>
          <p:cNvSpPr txBox="1"/>
          <p:nvPr>
            <p:ph type="title"/>
          </p:nvPr>
        </p:nvSpPr>
        <p:spPr>
          <a:prstGeom prst="rect">
            <a:avLst/>
          </a:prstGeom>
        </p:spPr>
        <p:txBody>
          <a:bodyPr/>
          <a:lstStyle/>
          <a:p>
            <a:pPr/>
            <a:r>
              <a:t>Data Preprocessing</a:t>
            </a:r>
          </a:p>
        </p:txBody>
      </p:sp>
      <p:sp>
        <p:nvSpPr>
          <p:cNvPr id="168" name="Data Split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Data Splitting </a:t>
            </a:r>
          </a:p>
        </p:txBody>
      </p:sp>
      <p:sp>
        <p:nvSpPr>
          <p:cNvPr id="169" name="The data is split into three datasets, training, test and validation.…"/>
          <p:cNvSpPr txBox="1"/>
          <p:nvPr>
            <p:ph type="body" idx="1"/>
          </p:nvPr>
        </p:nvSpPr>
        <p:spPr>
          <a:prstGeom prst="rect">
            <a:avLst/>
          </a:prstGeom>
        </p:spPr>
        <p:txBody>
          <a:bodyPr/>
          <a:lstStyle/>
          <a:p>
            <a:pPr/>
            <a:r>
              <a:t>The data is split into three datasets, training, test and validation.</a:t>
            </a:r>
          </a:p>
          <a:p>
            <a:pPr/>
          </a:p>
          <a:p>
            <a:pPr/>
            <a:r>
              <a:t>The sets are used for different tasks, the training set is used to train, the test set is to provide unbiased evaluations and the validation set is used to fine tune models.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ata preprocessing"/>
          <p:cNvSpPr txBox="1"/>
          <p:nvPr>
            <p:ph type="title"/>
          </p:nvPr>
        </p:nvSpPr>
        <p:spPr>
          <a:prstGeom prst="rect">
            <a:avLst/>
          </a:prstGeom>
        </p:spPr>
        <p:txBody>
          <a:bodyPr/>
          <a:lstStyle/>
          <a:p>
            <a:pPr/>
            <a:r>
              <a:t>Data preprocessing</a:t>
            </a:r>
          </a:p>
        </p:txBody>
      </p:sp>
      <p:sp>
        <p:nvSpPr>
          <p:cNvPr id="174" name="Normalis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Normalisation </a:t>
            </a:r>
          </a:p>
        </p:txBody>
      </p:sp>
      <p:sp>
        <p:nvSpPr>
          <p:cNvPr id="175" name="What is the purpose?…"/>
          <p:cNvSpPr txBox="1"/>
          <p:nvPr>
            <p:ph type="body" idx="1"/>
          </p:nvPr>
        </p:nvSpPr>
        <p:spPr>
          <a:prstGeom prst="rect">
            <a:avLst/>
          </a:prstGeom>
        </p:spPr>
        <p:txBody>
          <a:bodyPr/>
          <a:lstStyle/>
          <a:p>
            <a:pPr/>
            <a:r>
              <a:t>What is the purpose?</a:t>
            </a:r>
          </a:p>
          <a:p>
            <a:pPr/>
            <a:r>
              <a:t>What is the method?</a:t>
            </a:r>
          </a:p>
          <a:p>
            <a:pPr/>
            <a:r>
              <a:t>What is the impact?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ata preprocessing"/>
          <p:cNvSpPr txBox="1"/>
          <p:nvPr>
            <p:ph type="title"/>
          </p:nvPr>
        </p:nvSpPr>
        <p:spPr>
          <a:prstGeom prst="rect">
            <a:avLst/>
          </a:prstGeom>
        </p:spPr>
        <p:txBody>
          <a:bodyPr/>
          <a:lstStyle/>
          <a:p>
            <a:pPr/>
            <a:r>
              <a:t>Data preprocessing </a:t>
            </a:r>
          </a:p>
        </p:txBody>
      </p:sp>
      <p:sp>
        <p:nvSpPr>
          <p:cNvPr id="180" name="One hot enco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One hot encoding </a:t>
            </a:r>
          </a:p>
        </p:txBody>
      </p:sp>
      <p:sp>
        <p:nvSpPr>
          <p:cNvPr id="181" name="What is the purpose?…"/>
          <p:cNvSpPr txBox="1"/>
          <p:nvPr>
            <p:ph type="body" idx="1"/>
          </p:nvPr>
        </p:nvSpPr>
        <p:spPr>
          <a:prstGeom prst="rect">
            <a:avLst/>
          </a:prstGeom>
        </p:spPr>
        <p:txBody>
          <a:bodyPr/>
          <a:lstStyle/>
          <a:p>
            <a:pPr/>
            <a:r>
              <a:t>What is the purpose?</a:t>
            </a:r>
          </a:p>
          <a:p>
            <a:pPr/>
          </a:p>
          <a:p>
            <a:pPr/>
            <a:r>
              <a:t>What is the method?</a:t>
            </a:r>
          </a:p>
          <a:p>
            <a:pPr/>
          </a:p>
          <a:p>
            <a:pPr/>
            <a:r>
              <a:t>What is the impact?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odel training"/>
          <p:cNvSpPr txBox="1"/>
          <p:nvPr>
            <p:ph type="title"/>
          </p:nvPr>
        </p:nvSpPr>
        <p:spPr>
          <a:prstGeom prst="rect">
            <a:avLst/>
          </a:prstGeom>
        </p:spPr>
        <p:txBody>
          <a:bodyPr/>
          <a:lstStyle/>
          <a:p>
            <a:pPr/>
            <a:r>
              <a:t>Model training </a:t>
            </a:r>
          </a:p>
        </p:txBody>
      </p:sp>
      <p:sp>
        <p:nvSpPr>
          <p:cNvPr id="186" name="Artificial neural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Artificial neural networks</a:t>
            </a:r>
          </a:p>
        </p:txBody>
      </p:sp>
      <p:sp>
        <p:nvSpPr>
          <p:cNvPr id="187" name="What is a ANN?…"/>
          <p:cNvSpPr txBox="1"/>
          <p:nvPr>
            <p:ph type="body" idx="1"/>
          </p:nvPr>
        </p:nvSpPr>
        <p:spPr>
          <a:prstGeom prst="rect">
            <a:avLst/>
          </a:prstGeom>
        </p:spPr>
        <p:txBody>
          <a:bodyPr/>
          <a:lstStyle/>
          <a:p>
            <a:pPr/>
            <a:r>
              <a:t>What is a ANN?</a:t>
            </a:r>
          </a:p>
          <a:p>
            <a:pPr/>
          </a:p>
          <a:p>
            <a:pPr/>
            <a:r>
              <a:t>What makes up ANN?</a:t>
            </a:r>
          </a:p>
          <a:p>
            <a:pPr/>
          </a:p>
          <a:p>
            <a:pPr/>
            <a:r>
              <a:t>How does ANN work?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Understanding the mechanics of Neural Networks"/>
          <p:cNvSpPr txBox="1"/>
          <p:nvPr>
            <p:ph type="title"/>
          </p:nvPr>
        </p:nvSpPr>
        <p:spPr>
          <a:xfrm>
            <a:off x="1423696" y="3862156"/>
            <a:ext cx="7404761" cy="1433164"/>
          </a:xfrm>
          <a:prstGeom prst="rect">
            <a:avLst/>
          </a:prstGeom>
        </p:spPr>
        <p:txBody>
          <a:bodyPr/>
          <a:lstStyle>
            <a:lvl1pPr defTabSz="2170121">
              <a:lnSpc>
                <a:spcPct val="90000"/>
              </a:lnSpc>
              <a:spcBef>
                <a:spcPts val="4000"/>
              </a:spcBef>
              <a:defRPr b="0" spc="0" sz="4272"/>
            </a:lvl1pPr>
          </a:lstStyle>
          <a:p>
            <a:pPr/>
            <a:r>
              <a:t>Understanding the mechanics of Neural Networks </a:t>
            </a:r>
          </a:p>
        </p:txBody>
      </p:sp>
      <p:sp>
        <p:nvSpPr>
          <p:cNvPr id="192" name="Input layer…"/>
          <p:cNvSpPr txBox="1"/>
          <p:nvPr>
            <p:ph type="body" sz="half" idx="1"/>
          </p:nvPr>
        </p:nvSpPr>
        <p:spPr>
          <a:xfrm>
            <a:off x="1397934" y="5947488"/>
            <a:ext cx="11921893" cy="8256011"/>
          </a:xfrm>
          <a:prstGeom prst="rect">
            <a:avLst/>
          </a:prstGeom>
        </p:spPr>
        <p:txBody>
          <a:bodyPr/>
          <a:lstStyle/>
          <a:p>
            <a:pPr/>
            <a:r>
              <a:t>Input layer</a:t>
            </a:r>
          </a:p>
          <a:p>
            <a:pPr/>
            <a:r>
              <a:t>Hidden layers</a:t>
            </a:r>
          </a:p>
          <a:p>
            <a:pPr/>
            <a:r>
              <a:t>Neuron activation </a:t>
            </a:r>
          </a:p>
          <a:p>
            <a:pPr/>
            <a:r>
              <a:t>Backpropagotion </a:t>
            </a:r>
          </a:p>
          <a:p>
            <a:pPr/>
            <a:r>
              <a:t>Output layer </a:t>
            </a:r>
          </a:p>
        </p:txBody>
      </p:sp>
      <p:pic>
        <p:nvPicPr>
          <p:cNvPr id="193" name="Colored_neural_network.svg.png" descr="Colored_neural_network.svg.png"/>
          <p:cNvPicPr>
            <a:picLocks noChangeAspect="1"/>
          </p:cNvPicPr>
          <p:nvPr/>
        </p:nvPicPr>
        <p:blipFill>
          <a:blip r:embed="rId3">
            <a:extLst/>
          </a:blip>
          <a:stretch>
            <a:fillRect/>
          </a:stretch>
        </p:blipFill>
        <p:spPr>
          <a:xfrm>
            <a:off x="12837497" y="3478667"/>
            <a:ext cx="8135951" cy="9795686"/>
          </a:xfrm>
          <a:prstGeom prst="rect">
            <a:avLst/>
          </a:prstGeom>
          <a:ln w="12700">
            <a:miter lim="400000"/>
          </a:ln>
        </p:spPr>
      </p:pic>
      <p:sp>
        <p:nvSpPr>
          <p:cNvPr id="194" name="Artificial Neural Networks"/>
          <p:cNvSpPr txBox="1"/>
          <p:nvPr/>
        </p:nvSpPr>
        <p:spPr>
          <a:xfrm>
            <a:off x="1206500" y="2564397"/>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Artificial Neural Networks</a:t>
            </a:r>
          </a:p>
        </p:txBody>
      </p:sp>
      <p:sp>
        <p:nvSpPr>
          <p:cNvPr id="195" name="Model training"/>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Model training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onvolution Neural Networks"/>
          <p:cNvSpPr txBox="1"/>
          <p:nvPr/>
        </p:nvSpPr>
        <p:spPr>
          <a:xfrm>
            <a:off x="1206500" y="2519536"/>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Convolution Neural Networks</a:t>
            </a:r>
          </a:p>
        </p:txBody>
      </p:sp>
      <p:sp>
        <p:nvSpPr>
          <p:cNvPr id="200" name="Model Training"/>
          <p:cNvSpPr txBox="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rgbClr val="000000"/>
                </a:solidFill>
              </a:defRPr>
            </a:lvl1pPr>
          </a:lstStyle>
          <a:p>
            <a:pPr/>
            <a:r>
              <a:t>Model Training</a:t>
            </a:r>
          </a:p>
        </p:txBody>
      </p:sp>
      <p:sp>
        <p:nvSpPr>
          <p:cNvPr id="201" name="What’s the purpose of the convolution neural network?…"/>
          <p:cNvSpPr txBox="1"/>
          <p:nvPr/>
        </p:nvSpPr>
        <p:spPr>
          <a:xfrm>
            <a:off x="991135" y="4042846"/>
            <a:ext cx="21971001" cy="92215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93776" indent="-493776" algn="l" defTabSz="1975054">
              <a:lnSpc>
                <a:spcPct val="90000"/>
              </a:lnSpc>
              <a:spcBef>
                <a:spcPts val="3600"/>
              </a:spcBef>
              <a:buSzPct val="123000"/>
              <a:buChar char="•"/>
              <a:defRPr sz="3888">
                <a:solidFill>
                  <a:srgbClr val="000000"/>
                </a:solidFill>
              </a:defRPr>
            </a:pPr>
            <a:r>
              <a:t>What’s the purpose of the convolution neural network?</a:t>
            </a:r>
          </a:p>
          <a:p>
            <a:pPr marL="493776" indent="-493776" algn="l" defTabSz="1975054">
              <a:lnSpc>
                <a:spcPct val="90000"/>
              </a:lnSpc>
              <a:spcBef>
                <a:spcPts val="3600"/>
              </a:spcBef>
              <a:buSzPct val="123000"/>
              <a:buChar char="•"/>
              <a:defRPr sz="3888">
                <a:solidFill>
                  <a:srgbClr val="000000"/>
                </a:solidFill>
              </a:defRPr>
            </a:pPr>
            <a:r>
              <a:t>What does CNN consists of? </a:t>
            </a:r>
          </a:p>
          <a:p>
            <a:pPr marL="493776" indent="-493776" algn="l" defTabSz="1975054">
              <a:lnSpc>
                <a:spcPct val="90000"/>
              </a:lnSpc>
              <a:spcBef>
                <a:spcPts val="3600"/>
              </a:spcBef>
              <a:buSzPct val="123000"/>
              <a:buChar char="•"/>
              <a:defRPr sz="3888">
                <a:solidFill>
                  <a:srgbClr val="000000"/>
                </a:solidFill>
              </a:defRPr>
            </a:pPr>
            <a:r>
              <a:t>input (images)</a:t>
            </a:r>
          </a:p>
          <a:p>
            <a:pPr marL="493776" indent="-493776" algn="l" defTabSz="1975054">
              <a:lnSpc>
                <a:spcPct val="90000"/>
              </a:lnSpc>
              <a:spcBef>
                <a:spcPts val="3600"/>
              </a:spcBef>
              <a:buSzPct val="123000"/>
              <a:buChar char="•"/>
              <a:defRPr sz="3888">
                <a:solidFill>
                  <a:srgbClr val="000000"/>
                </a:solidFill>
              </a:defRPr>
            </a:pPr>
            <a:r>
              <a:t>convolution (applying filters, this creates feature maps)</a:t>
            </a:r>
          </a:p>
          <a:p>
            <a:pPr marL="493776" indent="-493776" algn="l" defTabSz="1975054">
              <a:lnSpc>
                <a:spcPct val="90000"/>
              </a:lnSpc>
              <a:spcBef>
                <a:spcPts val="3600"/>
              </a:spcBef>
              <a:buSzPct val="123000"/>
              <a:buChar char="•"/>
              <a:defRPr sz="3888">
                <a:solidFill>
                  <a:srgbClr val="000000"/>
                </a:solidFill>
              </a:defRPr>
            </a:pPr>
            <a:r>
              <a:t>rectified linear unit (this is to increase the images non-linearity and helps to improve the feature extraction)</a:t>
            </a:r>
          </a:p>
          <a:p>
            <a:pPr marL="493776" indent="-493776" algn="l" defTabSz="1975054">
              <a:lnSpc>
                <a:spcPct val="90000"/>
              </a:lnSpc>
              <a:spcBef>
                <a:spcPts val="3600"/>
              </a:spcBef>
              <a:buSzPct val="123000"/>
              <a:buChar char="•"/>
              <a:defRPr sz="3888">
                <a:solidFill>
                  <a:srgbClr val="000000"/>
                </a:solidFill>
              </a:defRPr>
            </a:pPr>
            <a:r>
              <a:t>pooling (this is to reduce the spatial size of the feature map, and an example of this could be max pooling)</a:t>
            </a:r>
          </a:p>
          <a:p>
            <a:pPr marL="493776" indent="-493776" algn="l" defTabSz="1975054">
              <a:lnSpc>
                <a:spcPct val="90000"/>
              </a:lnSpc>
              <a:spcBef>
                <a:spcPts val="3600"/>
              </a:spcBef>
              <a:buSzPct val="123000"/>
              <a:buChar char="•"/>
              <a:defRPr sz="3888">
                <a:solidFill>
                  <a:srgbClr val="000000"/>
                </a:solidFill>
              </a:defRPr>
            </a:pPr>
            <a:r>
              <a:t>fully connected (this takes in a input volume, and it outputs the N-dimentional vector. The N is the number of classes being scored in the classifier)</a:t>
            </a:r>
          </a:p>
          <a:p>
            <a:pPr marL="493776" indent="-493776" algn="l" defTabSz="1975054">
              <a:lnSpc>
                <a:spcPct val="90000"/>
              </a:lnSpc>
              <a:spcBef>
                <a:spcPts val="3600"/>
              </a:spcBef>
              <a:buSzPct val="123000"/>
              <a:buChar char="•"/>
              <a:defRPr sz="3888">
                <a:solidFill>
                  <a:srgbClr val="000000"/>
                </a:solidFill>
              </a:defRPr>
            </a:pPr>
            <a:r>
              <a:t>output layer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